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4" r:id="rId3"/>
    <p:sldId id="320" r:id="rId4"/>
    <p:sldId id="343" r:id="rId5"/>
    <p:sldId id="319" r:id="rId6"/>
    <p:sldId id="344" r:id="rId7"/>
    <p:sldId id="365" r:id="rId8"/>
    <p:sldId id="345" r:id="rId9"/>
    <p:sldId id="346" r:id="rId10"/>
    <p:sldId id="361" r:id="rId11"/>
    <p:sldId id="364" r:id="rId12"/>
    <p:sldId id="348" r:id="rId13"/>
    <p:sldId id="350" r:id="rId14"/>
    <p:sldId id="370" r:id="rId15"/>
    <p:sldId id="362" r:id="rId16"/>
    <p:sldId id="358" r:id="rId17"/>
    <p:sldId id="366" r:id="rId18"/>
    <p:sldId id="349" r:id="rId19"/>
    <p:sldId id="331" r:id="rId20"/>
    <p:sldId id="347" r:id="rId21"/>
    <p:sldId id="351" r:id="rId22"/>
    <p:sldId id="353" r:id="rId23"/>
    <p:sldId id="354" r:id="rId24"/>
    <p:sldId id="355" r:id="rId25"/>
    <p:sldId id="356" r:id="rId26"/>
    <p:sldId id="367" r:id="rId27"/>
    <p:sldId id="334" r:id="rId28"/>
    <p:sldId id="357" r:id="rId29"/>
    <p:sldId id="363" r:id="rId30"/>
    <p:sldId id="368" r:id="rId31"/>
    <p:sldId id="369" r:id="rId32"/>
    <p:sldId id="333" r:id="rId33"/>
    <p:sldId id="37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2045729-D762-6B4F-B23D-A4DB10709D98}">
          <p14:sldIdLst>
            <p14:sldId id="256"/>
            <p14:sldId id="294"/>
            <p14:sldId id="320"/>
            <p14:sldId id="343"/>
            <p14:sldId id="319"/>
            <p14:sldId id="344"/>
          </p14:sldIdLst>
        </p14:section>
        <p14:section name="MC control" id="{1D1FD77A-675E-D34F-939E-D8759E510B3C}">
          <p14:sldIdLst>
            <p14:sldId id="365"/>
            <p14:sldId id="345"/>
            <p14:sldId id="346"/>
            <p14:sldId id="361"/>
            <p14:sldId id="364"/>
            <p14:sldId id="348"/>
            <p14:sldId id="350"/>
            <p14:sldId id="370"/>
            <p14:sldId id="362"/>
            <p14:sldId id="358"/>
          </p14:sldIdLst>
        </p14:section>
        <p14:section name="TD estimation" id="{65779BAB-3488-D241-9941-73D795907585}">
          <p14:sldIdLst>
            <p14:sldId id="366"/>
            <p14:sldId id="349"/>
            <p14:sldId id="331"/>
            <p14:sldId id="347"/>
            <p14:sldId id="351"/>
            <p14:sldId id="353"/>
            <p14:sldId id="354"/>
            <p14:sldId id="355"/>
            <p14:sldId id="356"/>
          </p14:sldIdLst>
        </p14:section>
        <p14:section name="TD control" id="{1B16D0B5-25D6-2846-9D18-88D571DE9C17}">
          <p14:sldIdLst>
            <p14:sldId id="367"/>
            <p14:sldId id="334"/>
            <p14:sldId id="357"/>
            <p14:sldId id="363"/>
            <p14:sldId id="368"/>
            <p14:sldId id="369"/>
          </p14:sldIdLst>
        </p14:section>
        <p14:section name="Summary" id="{06CB876E-6AE5-F449-A2E6-B7D86712D7E2}">
          <p14:sldIdLst>
            <p14:sldId id="333"/>
            <p14:sldId id="371"/>
          </p14:sldIdLst>
        </p14:section>
        <p14:section name="Backup" id="{EC4D32A3-2AE7-FB40-A5D4-DC399585CFF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49"/>
    <p:restoredTop sz="94614"/>
  </p:normalViewPr>
  <p:slideViewPr>
    <p:cSldViewPr snapToGrid="0">
      <p:cViewPr varScale="1">
        <p:scale>
          <a:sx n="112" d="100"/>
          <a:sy n="112" d="100"/>
        </p:scale>
        <p:origin x="13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6.png>
</file>

<file path=ppt/media/image40.png>
</file>

<file path=ppt/media/image41.png>
</file>

<file path=ppt/media/image42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4CFB6-34CE-300C-6867-88E6423E6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6C985-662C-E4CB-313C-088398C7C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4D23A-6A56-D76A-724C-3E4F8855F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5ECBA-19A8-0F9A-8F88-B89BE9C40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80D12-91AA-EFC2-FAB9-B7E24A6FC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8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7A717-D282-9DC8-72EE-49C33B799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66B70-F0C0-D6D1-73BC-24CCACE74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25286-163E-64E2-BF07-773FECFB2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273AF-1F36-9849-85DB-5396A4498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D08E9-79B7-A2C4-7DAE-C06CDBC9B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51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7B8001-8A01-B6E7-325E-A0D734E2A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519B4-5B78-F8BB-8E95-6AF84297D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A9ED2-E570-1493-E87B-8386001AB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04F8-D7F1-D123-F8B4-0E50F52C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A072-D1DE-5DC3-476B-89BA3E06A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32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A3271-F88A-49FC-36D2-B35DDC14C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F97BF-179E-8EFA-2923-FF3769524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A9649-F3AF-0268-638C-7AF7D8A9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FFAA1-57FC-1A65-B4ED-8612FB50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6F15B-2EDA-7A72-45DC-0A5D635CC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1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73C47-0FF1-910F-21D8-95FBD1C8D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FA7D-50B9-64F5-1B04-A4F67550F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EC535-9285-E757-A856-47C4C98B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AE4D2-0DF2-3BAD-CAE6-7A4DFE2BA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D877B-96AB-3935-AD12-7DB932BA9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5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7566B-3C29-2B22-536C-66B2668C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8520B-DB64-16F2-F464-FC6FD7E7B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BA30D-51D5-1215-84F6-816B2EE59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E3A0C-61D2-8FD5-981C-E05754D95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01F4C-C555-BCDC-E335-22A204A3A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8E866F-E405-67DE-A149-D67B6C74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3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3245-8242-462B-2927-A4792BD0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F304B-8369-AE36-8DDC-49D9964C6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970C4-8374-FB19-12E6-2672383F2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E26AD-1294-0018-5437-0F8083AF35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B30E10-21EE-1B72-039E-3C83DD38D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562B7-DCB5-A836-1E03-13104C72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BF6F62-7D78-0BA6-4166-C5D24F85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2CDB1-1A14-B48F-441D-F077D2D7E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17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A59F4-A825-98E8-331E-43469E8C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02881-BFDC-0279-3A85-5E2C04934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1793CB-AE62-4004-7BDA-A4316639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B6FB7-18AB-EE3F-F3B2-A1A08DDD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3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EBD699-A194-B4A8-D42E-B1F4FBE6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B95DE-686B-1166-9252-EB6536212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F4597-ACC9-AA17-237C-A7DBED56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1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4BFD7-6DDE-F809-5686-4E358147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39E14-C83C-DFA6-93A1-470A4C885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CA6729-5001-46F4-7236-1A3E87DAE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5CF20-4F7A-9D5D-3CB7-CC5D61EE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51F480-56A8-7B49-2265-79D22A9F8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7F1F4-8993-FAC1-8133-EADEEFB4B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29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13F32-E7D7-D653-0B5E-BA77F012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362A8C-9247-41FD-8034-77BD10A16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21CC92-A7F0-CB54-B497-77D50A07B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6B20A-44AB-BD44-E9E4-72505CA3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8398C-88DC-3F04-D175-FEECDF47E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1121B-C3FD-B304-FE97-56CC98142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C28DC5-998E-0852-3862-C1BBAC0C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47BAC-882F-4FEA-BFAE-C64DC7EA9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987E3-BF8B-EA2D-7D1A-F9B794027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1DD62-C5D7-C445-B36C-F647DB462691}" type="datetimeFigureOut">
              <a:t>1/11/25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FA1E5-150C-87B1-4002-16F237BE7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164EE-9B0F-20D4-1335-55D743EEAC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AD42F-AEF0-3946-8957-58E1CD5F737E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907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ruyuanzhang.gitbook.io/compmodcogpsy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Relationship Id="rId9" Type="http://schemas.openxmlformats.org/officeDocument/2006/relationships/image" Target="../media/image3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6.png"/><Relationship Id="rId7" Type="http://schemas.openxmlformats.org/officeDocument/2006/relationships/image" Target="../media/image4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E4C7-3132-82A0-F4D5-02AC8B633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5623" y="1834381"/>
            <a:ext cx="10120754" cy="2387600"/>
          </a:xfrm>
        </p:spPr>
        <p:txBody>
          <a:bodyPr>
            <a:normAutofit/>
          </a:bodyPr>
          <a:lstStyle/>
          <a:p>
            <a:r>
              <a:rPr lang="en-US" altLang="zh-CN" sz="6600" b="1" dirty="0"/>
              <a:t>03</a:t>
            </a:r>
            <a:r>
              <a:rPr lang="zh-CN" altLang="en-US" sz="6600" b="1" dirty="0"/>
              <a:t> </a:t>
            </a:r>
            <a:r>
              <a:rPr lang="en-US" altLang="zh-CN" sz="6600" b="1" dirty="0"/>
              <a:t>Temporal</a:t>
            </a:r>
            <a:r>
              <a:rPr lang="zh-CN" altLang="en-US" sz="6600" b="1" dirty="0"/>
              <a:t> </a:t>
            </a:r>
            <a:r>
              <a:rPr lang="en-US" altLang="zh-CN" sz="6600" b="1" dirty="0"/>
              <a:t>Difference</a:t>
            </a:r>
            <a:br>
              <a:rPr lang="en-US" altLang="zh-CN" sz="6600" b="1" dirty="0"/>
            </a:br>
            <a:r>
              <a:rPr lang="en-US" altLang="zh-CN" sz="6600" b="1" dirty="0"/>
              <a:t>Method</a:t>
            </a:r>
            <a:endParaRPr sz="6600" b="1" dirty="0"/>
          </a:p>
        </p:txBody>
      </p:sp>
    </p:spTree>
    <p:extLst>
      <p:ext uri="{BB962C8B-B14F-4D97-AF65-F5344CB8AC3E}">
        <p14:creationId xmlns:p14="http://schemas.microsoft.com/office/powerpoint/2010/main" val="3496902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D95F97-D3F4-595B-E4F0-ACAA75B2D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0789817-C79E-5209-AADB-29A7AA88D1FC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efficient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algorithm…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0ACCC4-020E-7853-510B-7CCB5E070F2C}"/>
              </a:ext>
            </a:extLst>
          </p:cNvPr>
          <p:cNvSpPr txBox="1"/>
          <p:nvPr/>
        </p:nvSpPr>
        <p:spPr>
          <a:xfrm>
            <a:off x="3727436" y="1492871"/>
            <a:ext cx="50974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We</a:t>
            </a:r>
            <a:r>
              <a:rPr lang="zh-CN" altLang="en-US" sz="2400" dirty="0"/>
              <a:t> </a:t>
            </a:r>
            <a:r>
              <a:rPr lang="en-US" altLang="zh-CN" sz="2400" dirty="0"/>
              <a:t>need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make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few</a:t>
            </a:r>
            <a:r>
              <a:rPr lang="zh-CN" altLang="en-US" sz="2400" dirty="0"/>
              <a:t> </a:t>
            </a:r>
            <a:r>
              <a:rPr lang="en-US" altLang="zh-CN" sz="2400" dirty="0"/>
              <a:t>modifications…</a:t>
            </a:r>
            <a:endParaRPr lang="en-CN" sz="24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2551BB7-0F17-3E67-C589-BCCE75C25036}"/>
              </a:ext>
            </a:extLst>
          </p:cNvPr>
          <p:cNvGrpSpPr/>
          <p:nvPr/>
        </p:nvGrpSpPr>
        <p:grpSpPr>
          <a:xfrm>
            <a:off x="731147" y="2376387"/>
            <a:ext cx="5162032" cy="3619893"/>
            <a:chOff x="461955" y="2376387"/>
            <a:chExt cx="5162032" cy="3619893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5A9D8C6-B5D0-E6FE-0C22-41FFE9F95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604588" y="3496740"/>
              <a:ext cx="2054281" cy="222973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C81890D-D61B-3110-0629-5B28E91AC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73111" y="3496740"/>
              <a:ext cx="2065970" cy="2229736"/>
            </a:xfrm>
            <a:prstGeom prst="rect">
              <a:avLst/>
            </a:prstGeom>
          </p:spPr>
        </p:pic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D5E1FDC8-535A-C99B-D200-CB65DB600910}"/>
                </a:ext>
              </a:extLst>
            </p:cNvPr>
            <p:cNvSpPr/>
            <p:nvPr/>
          </p:nvSpPr>
          <p:spPr>
            <a:xfrm>
              <a:off x="2765346" y="4471007"/>
              <a:ext cx="516006" cy="339365"/>
            </a:xfrm>
            <a:prstGeom prst="rightArrow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370E0A57-073A-D99D-2C3A-69697E0B7843}"/>
                </a:ext>
              </a:extLst>
            </p:cNvPr>
            <p:cNvSpPr/>
            <p:nvPr/>
          </p:nvSpPr>
          <p:spPr>
            <a:xfrm>
              <a:off x="461955" y="2376387"/>
              <a:ext cx="5162032" cy="3619893"/>
            </a:xfrm>
            <a:prstGeom prst="roundRect">
              <a:avLst>
                <a:gd name="adj" fmla="val 3516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A541B84-2A52-8AD2-B80B-2984140CC8AB}"/>
                </a:ext>
              </a:extLst>
            </p:cNvPr>
            <p:cNvSpPr txBox="1"/>
            <p:nvPr/>
          </p:nvSpPr>
          <p:spPr>
            <a:xfrm>
              <a:off x="1844053" y="2516610"/>
              <a:ext cx="24381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/>
                <a:t>1.</a:t>
              </a:r>
              <a:r>
                <a:rPr lang="zh-CN" altLang="en-US" b="1" dirty="0"/>
                <a:t> </a:t>
              </a:r>
              <a:r>
                <a:rPr lang="en-US" altLang="zh-CN" b="1" dirty="0"/>
                <a:t>Increased</a:t>
              </a:r>
              <a:r>
                <a:rPr lang="zh-CN" altLang="en-US" b="1" dirty="0"/>
                <a:t> </a:t>
              </a:r>
              <a:r>
                <a:rPr lang="en-US" altLang="zh-CN" b="1" dirty="0"/>
                <a:t>the</a:t>
              </a:r>
              <a:r>
                <a:rPr lang="zh-CN" altLang="en-US" b="1" dirty="0"/>
                <a:t> </a:t>
              </a:r>
              <a:r>
                <a:rPr lang="en-US" altLang="zh-CN" b="1" dirty="0"/>
                <a:t>reward</a:t>
              </a:r>
              <a:endParaRPr lang="en-CN" b="1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F4DB9B4-718E-6D4A-0352-75B166AF030B}"/>
              </a:ext>
            </a:extLst>
          </p:cNvPr>
          <p:cNvGrpSpPr/>
          <p:nvPr/>
        </p:nvGrpSpPr>
        <p:grpSpPr>
          <a:xfrm>
            <a:off x="6576446" y="2386646"/>
            <a:ext cx="5162032" cy="3619893"/>
            <a:chOff x="6576446" y="2386646"/>
            <a:chExt cx="5162032" cy="361989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61D22A7-FF27-B578-FAFB-913D23174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32920" y="3559143"/>
              <a:ext cx="2017656" cy="217759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6B33F79-78FD-CA8F-253B-D108AC42EC0B}"/>
                </a:ext>
              </a:extLst>
            </p:cNvPr>
            <p:cNvSpPr txBox="1"/>
            <p:nvPr/>
          </p:nvSpPr>
          <p:spPr>
            <a:xfrm>
              <a:off x="7969522" y="2526869"/>
              <a:ext cx="2397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/>
                <a:t>2.</a:t>
              </a:r>
              <a:r>
                <a:rPr lang="zh-CN" altLang="en-US" b="1" dirty="0"/>
                <a:t> </a:t>
              </a:r>
              <a:r>
                <a:rPr lang="en-US" altLang="zh-CN" b="1" dirty="0"/>
                <a:t>Simplified</a:t>
              </a:r>
              <a:r>
                <a:rPr lang="zh-CN" altLang="en-US" b="1" dirty="0"/>
                <a:t> </a:t>
              </a:r>
              <a:r>
                <a:rPr lang="en-US" altLang="zh-CN" b="1" dirty="0"/>
                <a:t>the</a:t>
              </a:r>
              <a:r>
                <a:rPr lang="zh-CN" altLang="en-US" b="1" dirty="0"/>
                <a:t> </a:t>
              </a:r>
              <a:r>
                <a:rPr lang="en-US" altLang="zh-CN" b="1" dirty="0"/>
                <a:t>layout</a:t>
              </a:r>
              <a:endParaRPr lang="en-CN" b="1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3A5F3F6-4003-B623-61D9-805F051F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86304" y="3559143"/>
              <a:ext cx="2017656" cy="2183610"/>
            </a:xfrm>
            <a:prstGeom prst="rect">
              <a:avLst/>
            </a:prstGeom>
          </p:spPr>
        </p:pic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F3168AF4-C014-B438-6836-DFC98C4B9057}"/>
                </a:ext>
              </a:extLst>
            </p:cNvPr>
            <p:cNvSpPr/>
            <p:nvPr/>
          </p:nvSpPr>
          <p:spPr>
            <a:xfrm>
              <a:off x="8910437" y="4481266"/>
              <a:ext cx="516006" cy="339365"/>
            </a:xfrm>
            <a:prstGeom prst="rightArrow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5E875256-4C8F-1AA5-75C5-3FDBD47604C5}"/>
                </a:ext>
              </a:extLst>
            </p:cNvPr>
            <p:cNvSpPr/>
            <p:nvPr/>
          </p:nvSpPr>
          <p:spPr>
            <a:xfrm>
              <a:off x="6576446" y="2386646"/>
              <a:ext cx="5162032" cy="3619893"/>
            </a:xfrm>
            <a:prstGeom prst="roundRect">
              <a:avLst>
                <a:gd name="adj" fmla="val 3516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EAC80FA-B8F5-0275-0768-DD3209D8E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530132" y="3559143"/>
              <a:ext cx="2023232" cy="21836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978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5765A7-A550-95D4-9B00-7F95414963BB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there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no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exploration..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B32B9D-0EF2-475B-6045-E8010C0C3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149" y="1897685"/>
            <a:ext cx="9457701" cy="36496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601E3D-C59B-8F60-1317-F2A633E01B9A}"/>
              </a:ext>
            </a:extLst>
          </p:cNvPr>
          <p:cNvSpPr txBox="1"/>
          <p:nvPr/>
        </p:nvSpPr>
        <p:spPr>
          <a:xfrm>
            <a:off x="5683170" y="3634451"/>
            <a:ext cx="4443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Smoothed</a:t>
            </a:r>
            <a:r>
              <a:rPr lang="zh-CN" altLang="en-US"/>
              <a:t> </a:t>
            </a:r>
            <a:r>
              <a:rPr lang="en-US" altLang="zh-CN"/>
              <a:t>by</a:t>
            </a:r>
            <a:r>
              <a:rPr lang="zh-CN" altLang="en-US"/>
              <a:t> </a:t>
            </a:r>
            <a:r>
              <a:rPr lang="en-US" altLang="zh-CN"/>
              <a:t>averaging</a:t>
            </a:r>
            <a:r>
              <a:rPr lang="zh-CN" altLang="en-US"/>
              <a:t> </a:t>
            </a:r>
            <a:r>
              <a:rPr lang="en-US" altLang="zh-CN"/>
              <a:t>in</a:t>
            </a:r>
            <a:r>
              <a:rPr lang="zh-CN" altLang="en-US"/>
              <a:t> </a:t>
            </a:r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window</a:t>
            </a:r>
            <a:r>
              <a:rPr lang="zh-CN" altLang="en-US"/>
              <a:t> </a:t>
            </a:r>
            <a:r>
              <a:rPr lang="en-US" altLang="zh-CN"/>
              <a:t>size=100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46653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CC9845C-0057-87D4-240F-2872C83C6BC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control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epsilon-greedy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181941-914C-7411-647F-6B983FDF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05426"/>
            <a:ext cx="7772400" cy="494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91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F950F98-6935-48BE-F1E5-58411E088A5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control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epsilon-greedy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15DCB7-A92F-31D1-3D62-74940EA21D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67149" y="1949192"/>
            <a:ext cx="9457701" cy="354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17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5682C-5E73-8357-7750-66EDB5D69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327DCC-057F-A242-E991-D0C6F7BC975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Any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room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improvement?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Screen Recording 2025-01-07 at 14.29.23">
            <a:hlinkClick r:id="" action="ppaction://media"/>
            <a:extLst>
              <a:ext uri="{FF2B5EF4-FFF2-40B4-BE49-F238E27FC236}">
                <a16:creationId xmlns:a16="http://schemas.microsoft.com/office/drawing/2014/main" id="{6045EEDC-352B-A837-1E80-15EFBB8F91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10152"/>
            <a:ext cx="10515600" cy="3603625"/>
          </a:xfrm>
        </p:spPr>
      </p:pic>
    </p:spTree>
    <p:extLst>
      <p:ext uri="{BB962C8B-B14F-4D97-AF65-F5344CB8AC3E}">
        <p14:creationId xmlns:p14="http://schemas.microsoft.com/office/powerpoint/2010/main" val="387155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8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C6040-BC37-4680-8F3A-8CE9889D8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3EFF6C1-9A3E-5BC1-8ADC-B48C1335548C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Epsilon-greedy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decay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epsilon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563772-E9E1-59A8-C8EE-911EBAE92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59" y="5495829"/>
            <a:ext cx="3023255" cy="142189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92935EA-DC94-10E1-56CD-BA5026F568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367149" y="1949192"/>
            <a:ext cx="9457701" cy="354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890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F375D4C-0D5D-A224-03C7-B243C2D33C0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Why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“exploration”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was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mentioned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before?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6B9FE4-B46B-B923-69F2-49F5AE0BF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686" y="1801351"/>
            <a:ext cx="5760207" cy="3667667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9A61292-811D-116B-8683-134CFD6CCBC1}"/>
              </a:ext>
            </a:extLst>
          </p:cNvPr>
          <p:cNvSpPr/>
          <p:nvPr/>
        </p:nvSpPr>
        <p:spPr>
          <a:xfrm>
            <a:off x="6421866" y="3139124"/>
            <a:ext cx="4807670" cy="414779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CCD826-A6A8-7397-79E8-7080C4816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087" y="1801351"/>
            <a:ext cx="5792913" cy="269933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539F91C-CF79-47A6-ABE8-E9A6AC3DD2EB}"/>
              </a:ext>
            </a:extLst>
          </p:cNvPr>
          <p:cNvSpPr/>
          <p:nvPr/>
        </p:nvSpPr>
        <p:spPr>
          <a:xfrm>
            <a:off x="661659" y="2978870"/>
            <a:ext cx="1629054" cy="226244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10956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82261-600D-1216-2ABC-3524ABB4A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3D8A8-4DB9-9E9F-3C09-4767ABAC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5006A-E0D2-1305-FE83-17221B849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BC3229-EF0D-4104-A5F9-9C52E818CEF0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52D1DF-961A-838C-A3B6-735CA7B10E0F}"/>
              </a:ext>
            </a:extLst>
          </p:cNvPr>
          <p:cNvSpPr/>
          <p:nvPr/>
        </p:nvSpPr>
        <p:spPr>
          <a:xfrm>
            <a:off x="1595178" y="3082565"/>
            <a:ext cx="4192880" cy="55618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26364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DCF5FD7-6E61-2E46-34E2-71BF37A68AA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Accelerate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F06564-1D0A-B06E-DB30-B0E44E1EAF04}"/>
              </a:ext>
            </a:extLst>
          </p:cNvPr>
          <p:cNvSpPr txBox="1"/>
          <p:nvPr/>
        </p:nvSpPr>
        <p:spPr>
          <a:xfrm>
            <a:off x="2125867" y="1939343"/>
            <a:ext cx="2954014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dirty="0"/>
              <a:t>Policy</a:t>
            </a:r>
            <a:r>
              <a:rPr lang="zh-CN" altLang="en-US" sz="2600" dirty="0"/>
              <a:t> </a:t>
            </a:r>
            <a:r>
              <a:rPr lang="en-US" altLang="zh-CN" sz="2600" dirty="0"/>
              <a:t>evaluation</a:t>
            </a:r>
          </a:p>
          <a:p>
            <a:br>
              <a:rPr lang="en-US" sz="2600" dirty="0"/>
            </a:br>
            <a:endParaRPr lang="en-US" sz="2600" dirty="0"/>
          </a:p>
          <a:p>
            <a:r>
              <a:rPr lang="en-US" altLang="zh-CN" sz="2600" dirty="0"/>
              <a:t>Policy</a:t>
            </a:r>
            <a:r>
              <a:rPr lang="zh-CN" altLang="en-US" sz="2600" dirty="0"/>
              <a:t> </a:t>
            </a:r>
            <a:r>
              <a:rPr lang="en-US" altLang="zh-CN" sz="2600" dirty="0"/>
              <a:t>improvement</a:t>
            </a:r>
            <a:r>
              <a:rPr lang="zh-CN" altLang="en-US" sz="2600" dirty="0"/>
              <a:t> </a:t>
            </a:r>
            <a:endParaRPr lang="en-US" altLang="zh-CN" sz="2600" dirty="0"/>
          </a:p>
          <a:p>
            <a:endParaRPr lang="en-US" sz="2600" dirty="0"/>
          </a:p>
          <a:p>
            <a:endParaRPr lang="en-US" sz="2600" dirty="0"/>
          </a:p>
          <a:p>
            <a:r>
              <a:rPr lang="en-US" altLang="zh-CN" sz="2600" dirty="0"/>
              <a:t>Value</a:t>
            </a:r>
            <a:r>
              <a:rPr lang="zh-CN" altLang="en-US" sz="2600" dirty="0"/>
              <a:t> </a:t>
            </a:r>
            <a:r>
              <a:rPr lang="en-US" altLang="zh-CN" sz="2600" dirty="0"/>
              <a:t>iteration</a:t>
            </a:r>
            <a:r>
              <a:rPr lang="zh-CN" altLang="en-US" sz="2600" dirty="0"/>
              <a:t> </a:t>
            </a:r>
            <a:endParaRPr lang="en-CN" sz="26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2BBF591-01FB-3592-993B-F6FABE269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8897" y="1513707"/>
            <a:ext cx="3497344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17C560-C45C-4498-1A6A-AC2CF2C71877}"/>
              </a:ext>
            </a:extLst>
          </p:cNvPr>
          <p:cNvGrpSpPr/>
          <p:nvPr/>
        </p:nvGrpSpPr>
        <p:grpSpPr>
          <a:xfrm>
            <a:off x="6835761" y="1528552"/>
            <a:ext cx="3497344" cy="4572460"/>
            <a:chOff x="7008425" y="1513707"/>
            <a:chExt cx="3497344" cy="457246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B47EA89-5974-1894-7B91-6B7727FD366F}"/>
                </a:ext>
              </a:extLst>
            </p:cNvPr>
            <p:cNvSpPr txBox="1"/>
            <p:nvPr/>
          </p:nvSpPr>
          <p:spPr>
            <a:xfrm>
              <a:off x="7702770" y="1939343"/>
              <a:ext cx="2108654" cy="28931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00" dirty="0"/>
                <a:t>MC</a:t>
              </a:r>
              <a:r>
                <a:rPr lang="zh-CN" altLang="en-US" sz="2600" dirty="0"/>
                <a:t> </a:t>
              </a:r>
              <a:r>
                <a:rPr lang="en-US" altLang="zh-CN" sz="2600" dirty="0"/>
                <a:t>prediction</a:t>
              </a:r>
            </a:p>
            <a:p>
              <a:br>
                <a:rPr lang="en-US" sz="2600" dirty="0"/>
              </a:br>
              <a:endParaRPr lang="en-US" sz="2600" dirty="0"/>
            </a:p>
            <a:p>
              <a:r>
                <a:rPr lang="en-US" altLang="zh-CN" sz="2600" dirty="0"/>
                <a:t>MC</a:t>
              </a:r>
              <a:r>
                <a:rPr lang="zh-CN" altLang="en-US" sz="2600" dirty="0"/>
                <a:t> </a:t>
              </a:r>
              <a:r>
                <a:rPr lang="en-US" altLang="zh-CN" sz="2600" dirty="0"/>
                <a:t>control</a:t>
              </a:r>
              <a:r>
                <a:rPr lang="zh-CN" altLang="en-US" sz="2600" dirty="0"/>
                <a:t> </a:t>
              </a:r>
              <a:endParaRPr lang="en-US" altLang="zh-CN" sz="2600" dirty="0"/>
            </a:p>
            <a:p>
              <a:endParaRPr lang="en-US" sz="2600" dirty="0"/>
            </a:p>
            <a:p>
              <a:endParaRPr lang="en-US" sz="2600" dirty="0"/>
            </a:p>
            <a:p>
              <a:r>
                <a:rPr lang="en-US" altLang="zh-CN" sz="2600" dirty="0"/>
                <a:t>??</a:t>
              </a:r>
              <a:endParaRPr lang="en-CN" sz="2600" dirty="0"/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EAD353F8-E702-FD08-4C94-E7E58DC2F708}"/>
                </a:ext>
              </a:extLst>
            </p:cNvPr>
            <p:cNvSpPr txBox="1">
              <a:spLocks/>
            </p:cNvSpPr>
            <p:nvPr/>
          </p:nvSpPr>
          <p:spPr>
            <a:xfrm>
              <a:off x="7008425" y="1513707"/>
              <a:ext cx="3497344" cy="457246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endParaRPr lang="en-US" altLang="zh-CN" sz="2000"/>
            </a:p>
            <a:p>
              <a:endParaRPr lang="en-US" altLang="zh-CN" sz="2400"/>
            </a:p>
            <a:p>
              <a:endParaRPr lang="en-US" altLang="zh-CN" sz="2400"/>
            </a:p>
            <a:p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866515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F3439-D5B0-1EB8-8298-589331ADC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8C5A259-270E-378B-21B6-0C36E76DF2E2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6C3BEAF-5BD2-A2D9-4B33-0F0D4C59D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047" y="1908905"/>
            <a:ext cx="5205506" cy="304019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43DC52BB-0CAA-A7BC-F03C-582B1AACAE71}"/>
              </a:ext>
            </a:extLst>
          </p:cNvPr>
          <p:cNvSpPr txBox="1"/>
          <p:nvPr/>
        </p:nvSpPr>
        <p:spPr>
          <a:xfrm>
            <a:off x="2441448" y="5358384"/>
            <a:ext cx="2051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endParaRPr sz="240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03C2901-38DD-E5D9-00C8-1CC408E837B0}"/>
              </a:ext>
            </a:extLst>
          </p:cNvPr>
          <p:cNvGrpSpPr/>
          <p:nvPr/>
        </p:nvGrpSpPr>
        <p:grpSpPr>
          <a:xfrm>
            <a:off x="7269480" y="2066544"/>
            <a:ext cx="4499666" cy="3753504"/>
            <a:chOff x="7269480" y="2066544"/>
            <a:chExt cx="4499666" cy="375350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5683E876-C816-57B7-D3D7-32138D21C97C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80" y="2066544"/>
              <a:ext cx="3282696" cy="123741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4F678D-2833-14F0-F67B-4746795AAE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66419" y="3303961"/>
              <a:ext cx="3185757" cy="146920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A09CEE-A855-2E69-24FC-2D977698CDBF}"/>
                </a:ext>
              </a:extLst>
            </p:cNvPr>
            <p:cNvSpPr/>
            <p:nvPr/>
          </p:nvSpPr>
          <p:spPr>
            <a:xfrm>
              <a:off x="10533647" y="3282495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606CD4-2456-0956-8C5D-EC9DF0D86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23533" y="3168649"/>
              <a:ext cx="845613" cy="410371"/>
            </a:xfrm>
            <a:prstGeom prst="rect">
              <a:avLst/>
            </a:prstGeom>
          </p:spPr>
        </p:pic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40CDCF6-B0E2-C673-3E95-29E171ABD271}"/>
                </a:ext>
              </a:extLst>
            </p:cNvPr>
            <p:cNvCxnSpPr/>
            <p:nvPr/>
          </p:nvCxnSpPr>
          <p:spPr>
            <a:xfrm flipV="1">
              <a:off x="7366419" y="3035808"/>
              <a:ext cx="122517" cy="292406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8140BFC-37C8-27C9-7A8E-C6C64D35A332}"/>
                </a:ext>
              </a:extLst>
            </p:cNvPr>
            <p:cNvCxnSpPr>
              <a:cxnSpLocks/>
            </p:cNvCxnSpPr>
            <p:nvPr/>
          </p:nvCxnSpPr>
          <p:spPr>
            <a:xfrm>
              <a:off x="7488936" y="3023682"/>
              <a:ext cx="775866" cy="13471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6A319B1-15EF-EF95-CF49-94CE1CD930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4802" y="3931920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53983A4-5F8E-EE8C-1818-3E19758D6E07}"/>
                </a:ext>
              </a:extLst>
            </p:cNvPr>
            <p:cNvCxnSpPr>
              <a:cxnSpLocks/>
            </p:cNvCxnSpPr>
            <p:nvPr/>
          </p:nvCxnSpPr>
          <p:spPr>
            <a:xfrm>
              <a:off x="8387319" y="3931920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DDB4C12-B9CC-339E-6D09-C475013FE2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7072" y="3844987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755F39A4-ADC5-BF47-A9A0-3957EB0490D1}"/>
                </a:ext>
              </a:extLst>
            </p:cNvPr>
            <p:cNvCxnSpPr>
              <a:cxnSpLocks/>
            </p:cNvCxnSpPr>
            <p:nvPr/>
          </p:nvCxnSpPr>
          <p:spPr>
            <a:xfrm>
              <a:off x="8664867" y="3831238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0EA9A30-523B-287A-622A-AECB5881E8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01874" y="3697354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2EBA7B6-CF53-C7D3-14EE-6288B1E852C2}"/>
                </a:ext>
              </a:extLst>
            </p:cNvPr>
            <p:cNvCxnSpPr>
              <a:cxnSpLocks/>
            </p:cNvCxnSpPr>
            <p:nvPr/>
          </p:nvCxnSpPr>
          <p:spPr>
            <a:xfrm>
              <a:off x="8924391" y="3697354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1987787-8D9E-C220-E39A-9730C90669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14144" y="3610421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2030E8B-8C31-06F9-5A92-F81A46AA6E6A}"/>
                </a:ext>
              </a:extLst>
            </p:cNvPr>
            <p:cNvCxnSpPr>
              <a:cxnSpLocks/>
            </p:cNvCxnSpPr>
            <p:nvPr/>
          </p:nvCxnSpPr>
          <p:spPr>
            <a:xfrm>
              <a:off x="9201939" y="3596672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FEEDE51E-FEDB-1194-E641-5DB448D3B5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38446" y="3435076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7E3113B-6630-0313-7221-26591D5727D6}"/>
                </a:ext>
              </a:extLst>
            </p:cNvPr>
            <p:cNvCxnSpPr>
              <a:cxnSpLocks/>
            </p:cNvCxnSpPr>
            <p:nvPr/>
          </p:nvCxnSpPr>
          <p:spPr>
            <a:xfrm>
              <a:off x="9460963" y="3435076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CFB7BF89-D473-F191-2EDC-A6CE9B2CD2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50716" y="3348143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CB97C55-C8D8-EF9E-2346-0CFA9802DE2E}"/>
                </a:ext>
              </a:extLst>
            </p:cNvPr>
            <p:cNvCxnSpPr>
              <a:cxnSpLocks/>
            </p:cNvCxnSpPr>
            <p:nvPr/>
          </p:nvCxnSpPr>
          <p:spPr>
            <a:xfrm>
              <a:off x="9738511" y="3334394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6019DB0-0395-4A1C-F3D5-A51BAF6A9D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76331" y="3254614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849201C-A3C0-EF89-8B82-226BD3CE5B70}"/>
                </a:ext>
              </a:extLst>
            </p:cNvPr>
            <p:cNvCxnSpPr>
              <a:cxnSpLocks/>
            </p:cNvCxnSpPr>
            <p:nvPr/>
          </p:nvCxnSpPr>
          <p:spPr>
            <a:xfrm>
              <a:off x="9964126" y="3240865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6B873FE-158A-E9C8-5661-149D43FE0374}"/>
                </a:ext>
              </a:extLst>
            </p:cNvPr>
            <p:cNvSpPr txBox="1"/>
            <p:nvPr/>
          </p:nvSpPr>
          <p:spPr>
            <a:xfrm>
              <a:off x="7837562" y="5358383"/>
              <a:ext cx="20177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/>
                <a:t>Value</a:t>
              </a:r>
              <a:r>
                <a:rPr lang="zh-CN" altLang="en-US" sz="2400"/>
                <a:t> </a:t>
              </a:r>
              <a:r>
                <a:rPr lang="en-US" altLang="zh-CN" sz="2400"/>
                <a:t>Iteration</a:t>
              </a: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6860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C02BA-481F-D1CF-C448-B94FDC417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22ECB-7C8F-1549-3B96-391BFA9E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This</a:t>
            </a:r>
            <a:r>
              <a:rPr lang="zh-CN" altLang="en-US" b="1"/>
              <a:t> </a:t>
            </a:r>
            <a:r>
              <a:rPr lang="en-US" altLang="zh-CN" b="1"/>
              <a:t>tutorial</a:t>
            </a:r>
            <a:r>
              <a:rPr lang="zh-CN" altLang="en-US" b="1"/>
              <a:t> </a:t>
            </a:r>
            <a:r>
              <a:rPr lang="en-US" altLang="zh-CN" b="1"/>
              <a:t>is</a:t>
            </a:r>
            <a:r>
              <a:rPr lang="zh-CN" altLang="en-US" b="1"/>
              <a:t> </a:t>
            </a:r>
            <a:r>
              <a:rPr lang="en-US" altLang="zh-CN" b="1"/>
              <a:t>mainly</a:t>
            </a:r>
            <a:r>
              <a:rPr lang="zh-CN" altLang="en-US" b="1"/>
              <a:t> </a:t>
            </a:r>
            <a:r>
              <a:rPr lang="en-US" altLang="zh-CN" b="1"/>
              <a:t>contributed</a:t>
            </a:r>
            <a:r>
              <a:rPr lang="zh-CN" altLang="en-US" b="1"/>
              <a:t> </a:t>
            </a:r>
            <a:r>
              <a:rPr lang="en-US" altLang="zh-CN" b="1"/>
              <a:t>by…</a:t>
            </a:r>
            <a:endParaRPr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99CB4-076A-64E1-E0AB-9AD498629015}"/>
              </a:ext>
            </a:extLst>
          </p:cNvPr>
          <p:cNvSpPr txBox="1"/>
          <p:nvPr/>
        </p:nvSpPr>
        <p:spPr>
          <a:xfrm>
            <a:off x="1164297" y="4771686"/>
            <a:ext cx="9458326" cy="1689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部分内容由张洳源老师正在编写的教材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《</a:t>
            </a:r>
            <a:r>
              <a:rPr lang="ja-JP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认知行为的计算原理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》</a:t>
            </a: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收录：</a:t>
            </a:r>
            <a:b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  <a:hlinkClick r:id="rId2"/>
              </a:rPr>
              <a:t>https://ruyuanzhang.gitbook.io/compmodcogpsy</a:t>
            </a:r>
            <a:endParaRPr lang="en-US" altLang="zh-CN"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2556DC4-4320-B4BA-8F9E-D808844F1A62}"/>
              </a:ext>
            </a:extLst>
          </p:cNvPr>
          <p:cNvGrpSpPr/>
          <p:nvPr/>
        </p:nvGrpSpPr>
        <p:grpSpPr>
          <a:xfrm>
            <a:off x="1945745" y="1775929"/>
            <a:ext cx="8300510" cy="2472400"/>
            <a:chOff x="1945745" y="1992745"/>
            <a:chExt cx="8300510" cy="24724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51ABCFD-B1FE-99B1-AC07-9D19EDCA065F}"/>
                </a:ext>
              </a:extLst>
            </p:cNvPr>
            <p:cNvGrpSpPr/>
            <p:nvPr/>
          </p:nvGrpSpPr>
          <p:grpSpPr>
            <a:xfrm>
              <a:off x="1945745" y="2392855"/>
              <a:ext cx="8300510" cy="2072290"/>
              <a:chOff x="2083764" y="2253751"/>
              <a:chExt cx="8300510" cy="2072290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56661107-7D07-DE54-FCA8-47AA6F883182}"/>
                  </a:ext>
                </a:extLst>
              </p:cNvPr>
              <p:cNvGrpSpPr/>
              <p:nvPr/>
            </p:nvGrpSpPr>
            <p:grpSpPr>
              <a:xfrm>
                <a:off x="2083764" y="2253751"/>
                <a:ext cx="8024472" cy="2072290"/>
                <a:chOff x="1358146" y="2080257"/>
                <a:chExt cx="8024472" cy="2072290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F55E9F6-EEAF-7CC5-2231-8ED7C38F8D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r="3705"/>
                <a:stretch/>
              </p:blipFill>
              <p:spPr>
                <a:xfrm>
                  <a:off x="1358146" y="2080257"/>
                  <a:ext cx="3864303" cy="2072290"/>
                </a:xfrm>
                <a:prstGeom prst="rect">
                  <a:avLst/>
                </a:prstGeom>
              </p:spPr>
            </p:pic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B59D835-A511-D9D4-277D-6BE096D65105}"/>
                    </a:ext>
                  </a:extLst>
                </p:cNvPr>
                <p:cNvSpPr txBox="1"/>
                <p:nvPr/>
              </p:nvSpPr>
              <p:spPr>
                <a:xfrm>
                  <a:off x="5305861" y="2970231"/>
                  <a:ext cx="39372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张洳源</a:t>
                  </a:r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ruyuanzhang@gmail.com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DEB004B-D372-A608-0364-D3CB03EC06D3}"/>
                    </a:ext>
                  </a:extLst>
                </p:cNvPr>
                <p:cNvSpPr txBox="1"/>
                <p:nvPr/>
              </p:nvSpPr>
              <p:spPr>
                <a:xfrm>
                  <a:off x="5305861" y="2289419"/>
                  <a:ext cx="40767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方泽鸣，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zemingfang11@gmail.com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695302-6A1E-ABC4-BCB2-2FE017EF7FF2}"/>
                  </a:ext>
                </a:extLst>
              </p:cNvPr>
              <p:cNvSpPr txBox="1"/>
              <p:nvPr/>
            </p:nvSpPr>
            <p:spPr>
              <a:xfrm>
                <a:off x="6031479" y="3812809"/>
                <a:ext cx="43527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张洁莹</a:t>
                </a:r>
                <a:r>
                  <a:rPr lang="zh-CN" alt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，</a:t>
                </a:r>
                <a:r>
                  <a:rPr lang="en-US" altLang="zh-CN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jieying.zhang@student.uva.nl</a:t>
                </a:r>
                <a:endParaRPr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C8016BF-10D6-1664-B950-D8E23A4F3632}"/>
                </a:ext>
              </a:extLst>
            </p:cNvPr>
            <p:cNvSpPr txBox="1"/>
            <p:nvPr/>
          </p:nvSpPr>
          <p:spPr>
            <a:xfrm>
              <a:off x="3384222" y="199274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/>
                <a:t>Github</a:t>
              </a:r>
              <a:endParaRPr sz="2000"/>
            </a:p>
          </p:txBody>
        </p:sp>
      </p:grpSp>
    </p:spTree>
    <p:extLst>
      <p:ext uri="{BB962C8B-B14F-4D97-AF65-F5344CB8AC3E}">
        <p14:creationId xmlns:p14="http://schemas.microsoft.com/office/powerpoint/2010/main" val="2827613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391419A-61C9-80FC-7EFD-3A5557AE93B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Accelerate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EE4D22D-9E6D-53B5-79B1-3B2CBEAC6338}"/>
              </a:ext>
            </a:extLst>
          </p:cNvPr>
          <p:cNvGrpSpPr/>
          <p:nvPr/>
        </p:nvGrpSpPr>
        <p:grpSpPr>
          <a:xfrm>
            <a:off x="2411830" y="1971035"/>
            <a:ext cx="3158611" cy="3397151"/>
            <a:chOff x="665158" y="1730424"/>
            <a:chExt cx="3158611" cy="3397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C8FAB81-A5E3-B4DD-1D9D-54015C188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5158" y="1730424"/>
              <a:ext cx="3158611" cy="3397151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101FC4A-25EE-DC4A-1D46-5D1B43314FC2}"/>
                </a:ext>
              </a:extLst>
            </p:cNvPr>
            <p:cNvSpPr/>
            <p:nvPr/>
          </p:nvSpPr>
          <p:spPr>
            <a:xfrm>
              <a:off x="797442" y="2179674"/>
              <a:ext cx="212651" cy="212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7693D21-5B4E-AEFC-3A04-08DB9C0116EC}"/>
              </a:ext>
            </a:extLst>
          </p:cNvPr>
          <p:cNvCxnSpPr>
            <a:cxnSpLocks/>
          </p:cNvCxnSpPr>
          <p:nvPr/>
        </p:nvCxnSpPr>
        <p:spPr>
          <a:xfrm>
            <a:off x="2734858" y="2547840"/>
            <a:ext cx="820489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543142-E32F-5DB9-3229-440CA8866488}"/>
              </a:ext>
            </a:extLst>
          </p:cNvPr>
          <p:cNvCxnSpPr>
            <a:cxnSpLocks/>
          </p:cNvCxnSpPr>
          <p:nvPr/>
        </p:nvCxnSpPr>
        <p:spPr>
          <a:xfrm>
            <a:off x="3489761" y="2553283"/>
            <a:ext cx="0" cy="38840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563D8E9-DF74-0224-7397-DF4DE8A73769}"/>
              </a:ext>
            </a:extLst>
          </p:cNvPr>
          <p:cNvGrpSpPr/>
          <p:nvPr/>
        </p:nvGrpSpPr>
        <p:grpSpPr>
          <a:xfrm>
            <a:off x="3089273" y="2941685"/>
            <a:ext cx="400488" cy="1381423"/>
            <a:chOff x="3089273" y="2941685"/>
            <a:chExt cx="400488" cy="1381423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D3DC9B1-3C7E-7B10-BA9A-61AC34CC6F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9273" y="2941685"/>
              <a:ext cx="400488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85D63E3-2B24-D47E-D4D0-CA1AC2538B46}"/>
                </a:ext>
              </a:extLst>
            </p:cNvPr>
            <p:cNvCxnSpPr>
              <a:cxnSpLocks/>
            </p:cNvCxnSpPr>
            <p:nvPr/>
          </p:nvCxnSpPr>
          <p:spPr>
            <a:xfrm>
              <a:off x="3089273" y="2941685"/>
              <a:ext cx="0" cy="1381423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2682A4-D7B7-9B53-4B8B-A3B03D069EEF}"/>
              </a:ext>
            </a:extLst>
          </p:cNvPr>
          <p:cNvCxnSpPr>
            <a:cxnSpLocks/>
          </p:cNvCxnSpPr>
          <p:nvPr/>
        </p:nvCxnSpPr>
        <p:spPr>
          <a:xfrm flipH="1">
            <a:off x="2702796" y="2536244"/>
            <a:ext cx="6110" cy="113336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066CAD8-AE5A-D542-86A3-B24BEB49566A}"/>
              </a:ext>
            </a:extLst>
          </p:cNvPr>
          <p:cNvCxnSpPr>
            <a:cxnSpLocks/>
          </p:cNvCxnSpPr>
          <p:nvPr/>
        </p:nvCxnSpPr>
        <p:spPr>
          <a:xfrm>
            <a:off x="2702796" y="3637611"/>
            <a:ext cx="428804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A403A5-F8C6-502F-3146-C21DD34AD117}"/>
              </a:ext>
            </a:extLst>
          </p:cNvPr>
          <p:cNvCxnSpPr>
            <a:cxnSpLocks/>
          </p:cNvCxnSpPr>
          <p:nvPr/>
        </p:nvCxnSpPr>
        <p:spPr>
          <a:xfrm>
            <a:off x="3060712" y="3658841"/>
            <a:ext cx="0" cy="6642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FAE904D-7A37-DBEC-FF14-5EB057792649}"/>
              </a:ext>
            </a:extLst>
          </p:cNvPr>
          <p:cNvGrpSpPr/>
          <p:nvPr/>
        </p:nvGrpSpPr>
        <p:grpSpPr>
          <a:xfrm>
            <a:off x="4919312" y="2895861"/>
            <a:ext cx="405707" cy="2239438"/>
            <a:chOff x="5369895" y="3903705"/>
            <a:chExt cx="405707" cy="2239438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F3F4E300-405F-12BD-3775-C5B324735E96}"/>
                </a:ext>
              </a:extLst>
            </p:cNvPr>
            <p:cNvCxnSpPr>
              <a:cxnSpLocks/>
            </p:cNvCxnSpPr>
            <p:nvPr/>
          </p:nvCxnSpPr>
          <p:spPr>
            <a:xfrm>
              <a:off x="5369895" y="3903705"/>
              <a:ext cx="0" cy="76298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EF3D1A8-5D14-A8D9-662B-FF25CD542901}"/>
                </a:ext>
              </a:extLst>
            </p:cNvPr>
            <p:cNvCxnSpPr>
              <a:cxnSpLocks/>
            </p:cNvCxnSpPr>
            <p:nvPr/>
          </p:nvCxnSpPr>
          <p:spPr>
            <a:xfrm>
              <a:off x="5369895" y="4666685"/>
              <a:ext cx="405707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D7F35B2-CC9D-77E1-7C7B-83126E908EBC}"/>
                </a:ext>
              </a:extLst>
            </p:cNvPr>
            <p:cNvCxnSpPr>
              <a:cxnSpLocks/>
            </p:cNvCxnSpPr>
            <p:nvPr/>
          </p:nvCxnSpPr>
          <p:spPr>
            <a:xfrm>
              <a:off x="5711594" y="4666685"/>
              <a:ext cx="0" cy="147645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C1140F-DAEF-126E-72F7-678C8BB1F7E5}"/>
              </a:ext>
            </a:extLst>
          </p:cNvPr>
          <p:cNvCxnSpPr>
            <a:cxnSpLocks/>
          </p:cNvCxnSpPr>
          <p:nvPr/>
        </p:nvCxnSpPr>
        <p:spPr>
          <a:xfrm flipH="1">
            <a:off x="4919311" y="2895860"/>
            <a:ext cx="425232" cy="250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1E3DB4-95F9-08ED-63B1-6503215EF2D1}"/>
              </a:ext>
            </a:extLst>
          </p:cNvPr>
          <p:cNvCxnSpPr>
            <a:cxnSpLocks/>
          </p:cNvCxnSpPr>
          <p:nvPr/>
        </p:nvCxnSpPr>
        <p:spPr>
          <a:xfrm>
            <a:off x="5325019" y="2532660"/>
            <a:ext cx="0" cy="37702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685009A-1228-176B-06EB-658AE0B36540}"/>
              </a:ext>
            </a:extLst>
          </p:cNvPr>
          <p:cNvCxnSpPr>
            <a:cxnSpLocks/>
          </p:cNvCxnSpPr>
          <p:nvPr/>
        </p:nvCxnSpPr>
        <p:spPr>
          <a:xfrm>
            <a:off x="2779739" y="2526610"/>
            <a:ext cx="254528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899C8858-05CE-658B-1A22-FF12ACE52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527" y="2632936"/>
            <a:ext cx="2910539" cy="246276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A7117D1-C6A5-4402-5FC7-F05BFEBB75BF}"/>
              </a:ext>
            </a:extLst>
          </p:cNvPr>
          <p:cNvSpPr/>
          <p:nvPr/>
        </p:nvSpPr>
        <p:spPr>
          <a:xfrm>
            <a:off x="7786540" y="2300140"/>
            <a:ext cx="1702664" cy="314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464A37-53B3-76E9-E7DA-AA46119A551B}"/>
              </a:ext>
            </a:extLst>
          </p:cNvPr>
          <p:cNvSpPr/>
          <p:nvPr/>
        </p:nvSpPr>
        <p:spPr>
          <a:xfrm>
            <a:off x="6303724" y="3102927"/>
            <a:ext cx="3679261" cy="314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7831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AC30B3-0372-667B-14DC-C0CF47F67F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470E401-0979-B236-3752-2AA9C23DCD03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70CBBB-69A1-1DD4-3E84-448E596D2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356" y="1566522"/>
            <a:ext cx="8944672" cy="4365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B49B29-26FA-E059-FF20-FB1F1B097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2278" y="2669421"/>
            <a:ext cx="1221669" cy="3096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4DC9BA-EE14-9D02-267A-5783E8550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1255" y="3878977"/>
            <a:ext cx="1639120" cy="26130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789120D-AC97-3BCE-8A12-F3334E1CA1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6637" y="3532986"/>
            <a:ext cx="4976208" cy="107817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988F42D-E006-3A6C-3D5C-FA2E96673E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6637" y="2342422"/>
            <a:ext cx="2907705" cy="9636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61CE195-B883-1DFB-FE59-1AA930DF3E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6637" y="4826307"/>
            <a:ext cx="3783391" cy="93034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55B3343-5E15-E6A4-DC0F-D90B3F1278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1255" y="5219614"/>
            <a:ext cx="1188925" cy="1944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8EA36C0D-0C27-C5BD-F71C-7F854FDA5E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30828" y="6117002"/>
            <a:ext cx="2883514" cy="360439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3622C02B-C7CD-9C18-83D9-FECF00DDCF1F}"/>
              </a:ext>
            </a:extLst>
          </p:cNvPr>
          <p:cNvSpPr/>
          <p:nvPr/>
        </p:nvSpPr>
        <p:spPr>
          <a:xfrm>
            <a:off x="3757296" y="2674633"/>
            <a:ext cx="4769963" cy="16165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1"/>
                </a:solidFill>
              </a:rPr>
              <a:t>Online</a:t>
            </a:r>
            <a:r>
              <a:rPr lang="zh-CN" altLang="en-US" sz="4000" dirty="0">
                <a:solidFill>
                  <a:schemeClr val="tx1"/>
                </a:solidFill>
              </a:rPr>
              <a:t> </a:t>
            </a:r>
            <a:r>
              <a:rPr lang="en-US" altLang="zh-CN" sz="4000" dirty="0">
                <a:solidFill>
                  <a:schemeClr val="tx1"/>
                </a:solidFill>
              </a:rPr>
              <a:t>Learning</a:t>
            </a:r>
            <a:endParaRPr lang="en-CN" sz="4000" dirty="0">
              <a:solidFill>
                <a:schemeClr val="tx1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13AA39A-3FF7-FE69-5D5D-5A1BA629EAB3}"/>
              </a:ext>
            </a:extLst>
          </p:cNvPr>
          <p:cNvSpPr/>
          <p:nvPr/>
        </p:nvSpPr>
        <p:spPr>
          <a:xfrm>
            <a:off x="3757295" y="2677927"/>
            <a:ext cx="4769963" cy="16165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1"/>
                </a:solidFill>
              </a:rPr>
              <a:t>Human</a:t>
            </a:r>
            <a:r>
              <a:rPr lang="zh-CN" altLang="en-US" sz="4000" dirty="0">
                <a:solidFill>
                  <a:schemeClr val="tx1"/>
                </a:solidFill>
              </a:rPr>
              <a:t> </a:t>
            </a:r>
            <a:r>
              <a:rPr lang="en-US" altLang="zh-CN" sz="4000" dirty="0">
                <a:solidFill>
                  <a:schemeClr val="tx1"/>
                </a:solidFill>
              </a:rPr>
              <a:t>Learning</a:t>
            </a:r>
            <a:endParaRPr lang="en-CN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86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B19D4-C584-BF9F-7ECE-79C8F1CD8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F72227-1264-D798-2D94-EEEAE35AF69A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0804E5-A140-BE79-6FEE-1290E023F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072" y="2319281"/>
            <a:ext cx="5633855" cy="52243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3BF06BD-5B69-27CC-EE9A-6ACAC92797B4}"/>
              </a:ext>
            </a:extLst>
          </p:cNvPr>
          <p:cNvCxnSpPr/>
          <p:nvPr/>
        </p:nvCxnSpPr>
        <p:spPr>
          <a:xfrm>
            <a:off x="4080237" y="4208061"/>
            <a:ext cx="2922309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D69A58-2528-CAF2-D295-0C8C3D2F39D0}"/>
              </a:ext>
            </a:extLst>
          </p:cNvPr>
          <p:cNvGrpSpPr/>
          <p:nvPr/>
        </p:nvGrpSpPr>
        <p:grpSpPr>
          <a:xfrm>
            <a:off x="3663393" y="4094939"/>
            <a:ext cx="1059927" cy="926471"/>
            <a:chOff x="3661329" y="4245768"/>
            <a:chExt cx="1059927" cy="9264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1062320-8173-5769-400E-DE92951D4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77607"/>
            <a:stretch/>
          </p:blipFill>
          <p:spPr>
            <a:xfrm>
              <a:off x="3661329" y="4733317"/>
              <a:ext cx="1059927" cy="438922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BDC9DCE-5DEC-274F-67C7-F44946F5DA73}"/>
                </a:ext>
              </a:extLst>
            </p:cNvPr>
            <p:cNvSpPr/>
            <p:nvPr/>
          </p:nvSpPr>
          <p:spPr>
            <a:xfrm>
              <a:off x="3965050" y="4245768"/>
              <a:ext cx="226243" cy="22624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9337CD39-D1CB-4908-976D-17088237C1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341" r="3"/>
          <a:stretch/>
        </p:blipFill>
        <p:spPr>
          <a:xfrm>
            <a:off x="6098063" y="4573695"/>
            <a:ext cx="3107701" cy="43892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EC3D16A-1B85-C978-8F73-B4330ECBB356}"/>
              </a:ext>
            </a:extLst>
          </p:cNvPr>
          <p:cNvSpPr/>
          <p:nvPr/>
        </p:nvSpPr>
        <p:spPr>
          <a:xfrm>
            <a:off x="6961204" y="4094939"/>
            <a:ext cx="226243" cy="22624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B3167FA-FB97-1FAE-039E-18DCC521E526}"/>
              </a:ext>
            </a:extLst>
          </p:cNvPr>
          <p:cNvSpPr/>
          <p:nvPr/>
        </p:nvSpPr>
        <p:spPr>
          <a:xfrm>
            <a:off x="4614530" y="2083981"/>
            <a:ext cx="552893" cy="999461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130E631-CFE5-C699-9396-EFA14C29F989}"/>
              </a:ext>
            </a:extLst>
          </p:cNvPr>
          <p:cNvGrpSpPr/>
          <p:nvPr/>
        </p:nvGrpSpPr>
        <p:grpSpPr>
          <a:xfrm>
            <a:off x="2843638" y="1480586"/>
            <a:ext cx="5976773" cy="461665"/>
            <a:chOff x="2843638" y="1480586"/>
            <a:chExt cx="5976773" cy="4616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32BAC96-AFA1-7BDA-4CD8-3CD1E34DF780}"/>
                </a:ext>
              </a:extLst>
            </p:cNvPr>
            <p:cNvSpPr txBox="1"/>
            <p:nvPr/>
          </p:nvSpPr>
          <p:spPr>
            <a:xfrm>
              <a:off x="2843638" y="1480586"/>
              <a:ext cx="58217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rgbClr val="C00000"/>
                  </a:solidFill>
                </a:rPr>
                <a:t>Not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an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accurate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approximation,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as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N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=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1,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not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endParaRPr lang="en-CN" sz="2400" dirty="0">
                <a:solidFill>
                  <a:srgbClr val="C000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69BA6ED7-500C-3EE9-E47A-657FF698BC9B}"/>
                    </a:ext>
                  </a:extLst>
                </p:cNvPr>
                <p:cNvSpPr txBox="1"/>
                <p:nvPr/>
              </p:nvSpPr>
              <p:spPr>
                <a:xfrm>
                  <a:off x="8547503" y="1538327"/>
                  <a:ext cx="272908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N" sz="240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oMath>
                    </m:oMathPara>
                  </a14:m>
                  <a:endParaRPr lang="en-CN" sz="2400" dirty="0">
                    <a:solidFill>
                      <a:srgbClr val="C00000"/>
                    </a:solidFill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69BA6ED7-500C-3EE9-E47A-657FF698BC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7503" y="1538327"/>
                  <a:ext cx="272908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21739" r="-26087"/>
                  </a:stretch>
                </a:blipFill>
              </p:spPr>
              <p:txBody>
                <a:bodyPr/>
                <a:lstStyle/>
                <a:p>
                  <a:r>
                    <a:rPr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129717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46 -0.00185 L 0.06615 -0.0018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2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 animBg="1"/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69294-D340-41AF-8A14-6E86DF9F8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9744B2-741F-A9BF-2D0C-5F49F5E654E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1D2072-56AE-F7F6-9083-1FC0F6744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670" y="2804242"/>
            <a:ext cx="1183195" cy="35883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3FA97E-6F58-AF9E-7EBE-CE5B13A67087}"/>
              </a:ext>
            </a:extLst>
          </p:cNvPr>
          <p:cNvCxnSpPr/>
          <p:nvPr/>
        </p:nvCxnSpPr>
        <p:spPr>
          <a:xfrm>
            <a:off x="3935559" y="2699172"/>
            <a:ext cx="4619134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24C46747-9934-2F70-BA1A-21F533099B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877"/>
          <a:stretch/>
        </p:blipFill>
        <p:spPr>
          <a:xfrm>
            <a:off x="3063712" y="1805603"/>
            <a:ext cx="5438480" cy="8381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264DD61-BF3E-E6EC-2723-31AFB1EAC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4373" y="3739520"/>
            <a:ext cx="3611841" cy="74912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D1F2F83-9D5E-F379-FD18-C0460F30F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4373" y="5198330"/>
            <a:ext cx="6336188" cy="33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0078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B9C98A0-38D7-539A-9DE6-452FE3F14730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prediction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DE2A6A-5911-B38E-4898-5E0714CE2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61" y="1567533"/>
            <a:ext cx="8447677" cy="372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663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9F9C1-4DFD-5F10-E35C-A292E3FBF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DA67CFD-F91F-12B0-B12E-3F70FB6BDE62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prediction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57CD6D-B993-B472-0AAC-BB48FD71E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851" y="1647465"/>
            <a:ext cx="2181790" cy="2354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8BE87C-D1E2-BF8E-CEC2-2538F240E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086" y="1639468"/>
            <a:ext cx="2181790" cy="23547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87893F-32CD-6E45-3816-2F037E3C064B}"/>
              </a:ext>
            </a:extLst>
          </p:cNvPr>
          <p:cNvSpPr txBox="1"/>
          <p:nvPr/>
        </p:nvSpPr>
        <p:spPr>
          <a:xfrm>
            <a:off x="4647966" y="1148579"/>
            <a:ext cx="176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Policy</a:t>
            </a:r>
            <a:r>
              <a:rPr lang="zh-CN" altLang="en-US"/>
              <a:t> </a:t>
            </a:r>
            <a:r>
              <a:rPr lang="en-US" altLang="zh-CN"/>
              <a:t>evaluation</a:t>
            </a: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DFD88A-A09C-1081-D83C-844E16C02437}"/>
              </a:ext>
            </a:extLst>
          </p:cNvPr>
          <p:cNvSpPr txBox="1"/>
          <p:nvPr/>
        </p:nvSpPr>
        <p:spPr>
          <a:xfrm>
            <a:off x="7258706" y="1140582"/>
            <a:ext cx="1518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MC</a:t>
            </a:r>
            <a:r>
              <a:rPr lang="zh-CN" altLang="en-US"/>
              <a:t> </a:t>
            </a:r>
            <a:r>
              <a:rPr lang="en-US" altLang="zh-CN"/>
              <a:t>prediction</a:t>
            </a: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6D229A-4190-A1E6-C019-28CDEE21F3CE}"/>
              </a:ext>
            </a:extLst>
          </p:cNvPr>
          <p:cNvSpPr txBox="1"/>
          <p:nvPr/>
        </p:nvSpPr>
        <p:spPr>
          <a:xfrm>
            <a:off x="414761" y="2513492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policy</a:t>
            </a:r>
            <a:r>
              <a:rPr lang="zh-CN" altLang="en-US" dirty="0"/>
              <a:t> 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92C37C-BA06-246B-412D-A8DC130B22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3137"/>
          <a:stretch/>
        </p:blipFill>
        <p:spPr>
          <a:xfrm>
            <a:off x="4438852" y="4131756"/>
            <a:ext cx="2181790" cy="23897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373D361-9F4A-4B32-474B-354627DEA5E9}"/>
              </a:ext>
            </a:extLst>
          </p:cNvPr>
          <p:cNvSpPr txBox="1"/>
          <p:nvPr/>
        </p:nvSpPr>
        <p:spPr>
          <a:xfrm>
            <a:off x="414761" y="4839871"/>
            <a:ext cx="1592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Optimal</a:t>
            </a:r>
            <a:r>
              <a:rPr lang="zh-CN" altLang="en-US" dirty="0"/>
              <a:t> </a:t>
            </a:r>
            <a:r>
              <a:rPr lang="en-US" altLang="zh-CN" dirty="0"/>
              <a:t>policy</a:t>
            </a:r>
            <a:r>
              <a:rPr lang="zh-CN" altLang="en-US" dirty="0"/>
              <a:t> </a:t>
            </a:r>
            <a:endParaRPr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59F08E8-D074-F42F-2D9B-E29EDCA696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8086" y="4158802"/>
            <a:ext cx="2181791" cy="23547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3968E87-3E5E-4321-AD19-9C0BD330B9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7441" y="1639469"/>
            <a:ext cx="2181789" cy="23547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EA67CB-6B1E-151E-BE13-9AEE428DA58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064"/>
          <a:stretch/>
        </p:blipFill>
        <p:spPr>
          <a:xfrm>
            <a:off x="2007441" y="4131756"/>
            <a:ext cx="2185213" cy="23897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FF1281-F21A-C714-7840-46D830AFBE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7321" y="1635773"/>
            <a:ext cx="2185214" cy="23584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A94A91-BAF7-1BFF-E9A8-A369CDC206CD}"/>
              </a:ext>
            </a:extLst>
          </p:cNvPr>
          <p:cNvSpPr txBox="1"/>
          <p:nvPr/>
        </p:nvSpPr>
        <p:spPr>
          <a:xfrm>
            <a:off x="9803511" y="1148579"/>
            <a:ext cx="1452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TD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endParaRPr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ADC79DD-338E-2952-B005-9F64BB6ACB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37321" y="4171541"/>
            <a:ext cx="2181790" cy="235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3665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3A1EE-DBEE-A785-FB54-F28D6DB23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E55EF-BBC5-3A21-C09A-F0DA64752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27207-8A14-6D69-8169-DED18B5F9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35AC463-C885-39CC-638C-3ED4F6739DA3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B825BE1-5A51-26D2-94B5-A3D7B7545EF8}"/>
              </a:ext>
            </a:extLst>
          </p:cNvPr>
          <p:cNvSpPr/>
          <p:nvPr/>
        </p:nvSpPr>
        <p:spPr>
          <a:xfrm>
            <a:off x="1595178" y="4025246"/>
            <a:ext cx="4192880" cy="55618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105265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2895E-B2F1-2C9C-533A-6BAB4543D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252E078-4BC7-D2CD-90B2-EEFA799A65FE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More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variants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F44D3B5-8A97-D7AB-EFC5-294A7DDEC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362" y="1669377"/>
            <a:ext cx="4051300" cy="4445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972A97C-36FD-7943-157D-C3F356AE6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139" y="2815830"/>
            <a:ext cx="7386948" cy="57104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D56C91-8517-881A-E15F-319E613AB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1139" y="3690960"/>
            <a:ext cx="7009484" cy="61569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46CBE84-DFF8-4AFF-02D2-0877E84DD7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1138" y="4610744"/>
            <a:ext cx="9495945" cy="615697"/>
          </a:xfrm>
          <a:prstGeom prst="rect">
            <a:avLst/>
          </a:prstGeom>
        </p:spPr>
      </p:pic>
      <p:sp>
        <p:nvSpPr>
          <p:cNvPr id="36" name="Multiply 35">
            <a:extLst>
              <a:ext uri="{FF2B5EF4-FFF2-40B4-BE49-F238E27FC236}">
                <a16:creationId xmlns:a16="http://schemas.microsoft.com/office/drawing/2014/main" id="{74C4748E-AEE2-C234-7CE0-1B1C7E085882}"/>
              </a:ext>
            </a:extLst>
          </p:cNvPr>
          <p:cNvSpPr/>
          <p:nvPr/>
        </p:nvSpPr>
        <p:spPr>
          <a:xfrm>
            <a:off x="3063712" y="2615646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7" name="Multiply 36">
            <a:extLst>
              <a:ext uri="{FF2B5EF4-FFF2-40B4-BE49-F238E27FC236}">
                <a16:creationId xmlns:a16="http://schemas.microsoft.com/office/drawing/2014/main" id="{189E4100-8C1D-661B-B249-6B12C1802D31}"/>
              </a:ext>
            </a:extLst>
          </p:cNvPr>
          <p:cNvSpPr/>
          <p:nvPr/>
        </p:nvSpPr>
        <p:spPr>
          <a:xfrm>
            <a:off x="4547779" y="2615646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8" name="Multiply 37">
            <a:extLst>
              <a:ext uri="{FF2B5EF4-FFF2-40B4-BE49-F238E27FC236}">
                <a16:creationId xmlns:a16="http://schemas.microsoft.com/office/drawing/2014/main" id="{2C28CC86-06BF-E85A-E62E-9C025B115376}"/>
              </a:ext>
            </a:extLst>
          </p:cNvPr>
          <p:cNvSpPr/>
          <p:nvPr/>
        </p:nvSpPr>
        <p:spPr>
          <a:xfrm>
            <a:off x="3595311" y="3493303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9" name="Multiply 38">
            <a:extLst>
              <a:ext uri="{FF2B5EF4-FFF2-40B4-BE49-F238E27FC236}">
                <a16:creationId xmlns:a16="http://schemas.microsoft.com/office/drawing/2014/main" id="{675A75FB-232D-37BC-4191-0BD1A110B4E7}"/>
              </a:ext>
            </a:extLst>
          </p:cNvPr>
          <p:cNvSpPr/>
          <p:nvPr/>
        </p:nvSpPr>
        <p:spPr>
          <a:xfrm>
            <a:off x="3595311" y="4456586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Multiply 39">
            <a:extLst>
              <a:ext uri="{FF2B5EF4-FFF2-40B4-BE49-F238E27FC236}">
                <a16:creationId xmlns:a16="http://schemas.microsoft.com/office/drawing/2014/main" id="{B8665E58-73B7-CEA2-BA73-C1E01AD17DFD}"/>
              </a:ext>
            </a:extLst>
          </p:cNvPr>
          <p:cNvSpPr/>
          <p:nvPr/>
        </p:nvSpPr>
        <p:spPr>
          <a:xfrm>
            <a:off x="6096000" y="4454178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361F90-1649-B40B-148D-A1F7251A765C}"/>
              </a:ext>
            </a:extLst>
          </p:cNvPr>
          <p:cNvSpPr txBox="1"/>
          <p:nvPr/>
        </p:nvSpPr>
        <p:spPr>
          <a:xfrm>
            <a:off x="119313" y="3669147"/>
            <a:ext cx="1503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Q-learning</a:t>
            </a:r>
            <a:endParaRPr lang="en-CN" sz="2400" dirty="0">
              <a:solidFill>
                <a:srgbClr val="C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007341-D1A3-EFAF-8362-DE92E9CC95F0}"/>
              </a:ext>
            </a:extLst>
          </p:cNvPr>
          <p:cNvSpPr txBox="1"/>
          <p:nvPr/>
        </p:nvSpPr>
        <p:spPr>
          <a:xfrm>
            <a:off x="449756" y="4585693"/>
            <a:ext cx="843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solidFill>
                  <a:srgbClr val="C00000"/>
                </a:solidFill>
              </a:rPr>
              <a:t>Sarsa</a:t>
            </a:r>
            <a:endParaRPr lang="en-CN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66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  <p:bldP spid="2" grpId="0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79294DE-0355-FF0A-55FC-F1E9AB82D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2753" y="1618235"/>
            <a:ext cx="9816176" cy="435133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142B3D3-8EFA-0C01-47D3-0789473776CA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Sarsa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46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92C42-2935-1C34-D8D8-5ABD57185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4C4D18F-6250-8328-E371-E60CE8AF87D6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learning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42F76A-3369-79E4-5EEF-6756B83D8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172" y="1704446"/>
            <a:ext cx="9837656" cy="400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119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128312-1311-2C21-371C-D6927B478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hypothesis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7D7011-BB1C-029A-C647-983806256B79}"/>
              </a:ext>
            </a:extLst>
          </p:cNvPr>
          <p:cNvGrpSpPr/>
          <p:nvPr/>
        </p:nvGrpSpPr>
        <p:grpSpPr>
          <a:xfrm>
            <a:off x="1906652" y="1215614"/>
            <a:ext cx="7841226" cy="4646323"/>
            <a:chOff x="1906652" y="1339439"/>
            <a:chExt cx="7841226" cy="464632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7B4A738-71DD-CDA3-6AA5-4F3CA54AC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6652" y="1339439"/>
              <a:ext cx="7841226" cy="4646323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37EFA5D-1A0C-4966-ECBD-B6AB35D55F3C}"/>
                </a:ext>
              </a:extLst>
            </p:cNvPr>
            <p:cNvGrpSpPr/>
            <p:nvPr/>
          </p:nvGrpSpPr>
          <p:grpSpPr>
            <a:xfrm>
              <a:off x="3495369" y="4404732"/>
              <a:ext cx="4265880" cy="555642"/>
              <a:chOff x="3495369" y="4404732"/>
              <a:chExt cx="4265880" cy="555642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06606C4-211C-DD8D-F6BA-FB951B8BC5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20415" y="4404732"/>
                <a:ext cx="540834" cy="39029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DD7D2948-8335-40C3-2C22-3D091CEA967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5369" y="4807974"/>
                <a:ext cx="1597741" cy="15240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C8E113D-F92C-C3BD-9D1F-4B5E90081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015" y="6012269"/>
            <a:ext cx="17145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9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99BF63-49CC-6977-21A5-8EBE4822D7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83"/>
          <a:stretch/>
        </p:blipFill>
        <p:spPr>
          <a:xfrm>
            <a:off x="4038649" y="2571850"/>
            <a:ext cx="8153351" cy="281989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CF4CA7E-84AE-0FEB-29A8-9A23ED8D16F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TD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controls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7DAC10-4C5A-636A-A291-953A960FE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00" y="2389419"/>
            <a:ext cx="2612784" cy="281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3858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833E9-58FB-5A5E-3136-F4A052534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06F03C1-ACC0-3810-BA45-895915BF249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TD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much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more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powerful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than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583C71-3170-0A9B-0DE0-8D829CD808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64153" y="2311162"/>
            <a:ext cx="2606763" cy="28198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634D73-F7EB-D539-47FD-962398DE41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3" r="393"/>
          <a:stretch/>
        </p:blipFill>
        <p:spPr>
          <a:xfrm>
            <a:off x="4038649" y="2571850"/>
            <a:ext cx="8153351" cy="281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461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F3D6BB0-C7F7-EE38-B5C7-1C34EC132947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361E3C-10F2-1130-7671-01BC8605D0C8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DC3060-2E22-A6A2-405F-1EFF43804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C2B7838-7B8F-152D-DA36-E64099ECD305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A6775AA-7BF8-8096-745D-AD36D840DB71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518EE70-0E6D-67D8-5C82-69DB7BD84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CFCC1AC-0EEE-FAB1-FA43-82B4CEAB92C2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FA3E111-9A40-9A93-4AD7-81CB8B6D7E0C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21333E-62A1-0FE4-0C87-943F678AD9E3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7BD9E2-7FE8-E98D-F95A-F5FC098A13B5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5A3081E-026E-D9E7-D411-3DE9F23C6467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21CEF8-6ABE-26C5-FA9F-BBA43AFCECBE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5E71D19-3526-6A5C-0194-BADC23813921}"/>
              </a:ext>
            </a:extLst>
          </p:cNvPr>
          <p:cNvSpPr/>
          <p:nvPr/>
        </p:nvSpPr>
        <p:spPr>
          <a:xfrm>
            <a:off x="6544531" y="2019372"/>
            <a:ext cx="2796573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EDF5F0-A1CC-7D7C-C476-5762C5322CB3}"/>
              </a:ext>
            </a:extLst>
          </p:cNvPr>
          <p:cNvSpPr txBox="1"/>
          <p:nvPr/>
        </p:nvSpPr>
        <p:spPr>
          <a:xfrm>
            <a:off x="6973032" y="2102074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Monte</a:t>
            </a:r>
            <a:r>
              <a:rPr lang="zh-CN" altLang="en-US" sz="1600" dirty="0"/>
              <a:t> </a:t>
            </a:r>
            <a:r>
              <a:rPr lang="en-US" altLang="zh-CN" sz="1600" dirty="0"/>
              <a:t>Carlo</a:t>
            </a:r>
            <a:r>
              <a:rPr lang="zh-CN" altLang="en-US" sz="1600" dirty="0"/>
              <a:t> </a:t>
            </a:r>
            <a:r>
              <a:rPr lang="en-US" altLang="zh-CN" sz="1600" dirty="0"/>
              <a:t>Method</a:t>
            </a:r>
            <a:endParaRPr sz="1600" dirty="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43463EE1-FFFE-B57E-4FB4-9228473638E5}"/>
              </a:ext>
            </a:extLst>
          </p:cNvPr>
          <p:cNvSpPr/>
          <p:nvPr/>
        </p:nvSpPr>
        <p:spPr>
          <a:xfrm>
            <a:off x="5708377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1E58EF-E971-D141-BAE9-0C5EDD1E2C75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EA4EDF9-D97D-3ABA-C127-769D8063A29B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C10D84B-ADA1-DA60-64EB-3F541F0E5413}"/>
              </a:ext>
            </a:extLst>
          </p:cNvPr>
          <p:cNvGrpSpPr/>
          <p:nvPr/>
        </p:nvGrpSpPr>
        <p:grpSpPr>
          <a:xfrm>
            <a:off x="6544531" y="3374158"/>
            <a:ext cx="2796573" cy="1012198"/>
            <a:chOff x="6544531" y="3218688"/>
            <a:chExt cx="3008376" cy="1012198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1826978E-123E-BE92-DDE0-D4D9C9231CE7}"/>
                </a:ext>
              </a:extLst>
            </p:cNvPr>
            <p:cNvSpPr/>
            <p:nvPr/>
          </p:nvSpPr>
          <p:spPr>
            <a:xfrm>
              <a:off x="6544531" y="3218688"/>
              <a:ext cx="3008376" cy="1012198"/>
            </a:xfrm>
            <a:prstGeom prst="roundRect">
              <a:avLst>
                <a:gd name="adj" fmla="val 3379"/>
              </a:avLst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9664E91-FD40-E102-ED1A-4B00AA7A3162}"/>
                </a:ext>
              </a:extLst>
            </p:cNvPr>
            <p:cNvSpPr txBox="1"/>
            <p:nvPr/>
          </p:nvSpPr>
          <p:spPr>
            <a:xfrm>
              <a:off x="6718037" y="3270089"/>
              <a:ext cx="25846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zh-CN" sz="1600" dirty="0"/>
                <a:t>Temporal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Difference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Method</a:t>
              </a:r>
            </a:p>
          </p:txBody>
        </p:sp>
      </p:grp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48B0C42-1137-8D2E-09FB-15A6D55AF581}"/>
              </a:ext>
            </a:extLst>
          </p:cNvPr>
          <p:cNvSpPr/>
          <p:nvPr/>
        </p:nvSpPr>
        <p:spPr>
          <a:xfrm rot="5400000">
            <a:off x="7604305" y="2864670"/>
            <a:ext cx="58545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C8D2E7-4631-F47B-806B-3CECF289E1A0}"/>
              </a:ext>
            </a:extLst>
          </p:cNvPr>
          <p:cNvSpPr txBox="1"/>
          <p:nvPr/>
        </p:nvSpPr>
        <p:spPr>
          <a:xfrm>
            <a:off x="7305772" y="2764354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Online</a:t>
            </a:r>
            <a:r>
              <a:rPr lang="zh-CN" altLang="en-US" sz="1400" dirty="0"/>
              <a:t> </a:t>
            </a:r>
            <a:r>
              <a:rPr lang="en-US" altLang="zh-CN" sz="1400" dirty="0"/>
              <a:t>learning</a:t>
            </a:r>
            <a:endParaRPr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2EA972-52CC-26B7-8F78-C228024A4BF2}"/>
              </a:ext>
            </a:extLst>
          </p:cNvPr>
          <p:cNvSpPr txBox="1"/>
          <p:nvPr/>
        </p:nvSpPr>
        <p:spPr>
          <a:xfrm>
            <a:off x="7009410" y="3720757"/>
            <a:ext cx="13340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Sarsa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Q</a:t>
            </a:r>
            <a:r>
              <a:rPr lang="zh-CN" altLang="en-US" sz="1600"/>
              <a:t> </a:t>
            </a:r>
            <a:r>
              <a:rPr lang="en-US" altLang="zh-CN" sz="1600"/>
              <a:t>learning</a:t>
            </a: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37604442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233C9-D9FE-55E6-DFAA-6368AF5D3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3E87D-29E3-6C82-EB9C-809B9A1C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E3859-2F48-3E23-9E50-187822D5C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8C5AED-A8AB-42D4-0880-EE1C75A0425A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4498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CB0D1-5CE5-8A90-D463-3FA8D0F0B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17BB99A-1B41-8F58-6E88-4A95F58609E7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962162-E97B-97B4-468F-D15470B8D081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D92FC2-F292-3594-1CD8-799A44F7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C8480C-E25D-3C5A-C7C1-F4CDD6BE8F71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8CA3584-CF99-840F-9F3B-BED76D7482F6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F0791A4-185C-FC6C-C44D-C020EA700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497E312-449F-672B-4E6C-36A394BB5E88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4AFCE3-4A29-2203-8060-B2886BC6E5DE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DF7D68-5460-F635-3ABF-81D144DFCA89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23F49B-459C-8B05-1D36-4A9BC66F30A8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151A2A2-FEE3-ED5F-8B28-A0F141A3BD17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0338D9-7B34-52C1-EF77-8B900A9A57AC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B289CC4-AC9F-9E0B-FBA3-19DB5D4B4C77}"/>
              </a:ext>
            </a:extLst>
          </p:cNvPr>
          <p:cNvSpPr/>
          <p:nvPr/>
        </p:nvSpPr>
        <p:spPr>
          <a:xfrm>
            <a:off x="6544531" y="2019372"/>
            <a:ext cx="3008376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EB6622-4304-2701-B666-28E6CADA4B3F}"/>
              </a:ext>
            </a:extLst>
          </p:cNvPr>
          <p:cNvSpPr txBox="1"/>
          <p:nvPr/>
        </p:nvSpPr>
        <p:spPr>
          <a:xfrm>
            <a:off x="7009410" y="2093469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Monte</a:t>
            </a:r>
            <a:r>
              <a:rPr lang="zh-CN" altLang="en-US" sz="1600"/>
              <a:t> </a:t>
            </a:r>
            <a:r>
              <a:rPr lang="en-US" altLang="zh-CN" sz="1600"/>
              <a:t>Carlo</a:t>
            </a:r>
            <a:r>
              <a:rPr lang="zh-CN" altLang="en-US" sz="1600"/>
              <a:t> </a:t>
            </a:r>
            <a:r>
              <a:rPr lang="en-US" altLang="zh-CN" sz="1600"/>
              <a:t>Method</a:t>
            </a:r>
            <a:endParaRPr sz="160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54302A9B-DC1A-A1EF-CA1F-657E6B91DBE2}"/>
              </a:ext>
            </a:extLst>
          </p:cNvPr>
          <p:cNvSpPr/>
          <p:nvPr/>
        </p:nvSpPr>
        <p:spPr>
          <a:xfrm>
            <a:off x="5708377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EFE667F-1B9B-5AD4-CE3E-2B4A54006A14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0ADDD88-A989-C871-94B5-5A700C7413B0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</p:spTree>
    <p:extLst>
      <p:ext uri="{BB962C8B-B14F-4D97-AF65-F5344CB8AC3E}">
        <p14:creationId xmlns:p14="http://schemas.microsoft.com/office/powerpoint/2010/main" val="2687071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23DBB-5C24-5625-99C9-46FDE5FF3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CA783-85A3-F738-FC71-27FB41B7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EECB4-E211-653C-B63A-3031072FB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799391-86A0-1648-4925-8DA04ABBCF35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3671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C548A-CA7A-D5DD-7C29-D9D900620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54DA83-4D46-6D64-C385-C69CC8C1D8B1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prediction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D5F8F8-140D-3B92-8051-E6404C8BE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899" y="1691258"/>
            <a:ext cx="2181790" cy="2354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4A9191-39C7-E663-CE25-51F41B2A6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219" y="1681733"/>
            <a:ext cx="2181790" cy="23547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A4A9C3-8C7C-854E-CA48-1A6184B1F04C}"/>
              </a:ext>
            </a:extLst>
          </p:cNvPr>
          <p:cNvSpPr txBox="1"/>
          <p:nvPr/>
        </p:nvSpPr>
        <p:spPr>
          <a:xfrm>
            <a:off x="5625014" y="1192372"/>
            <a:ext cx="176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Policy</a:t>
            </a:r>
            <a:r>
              <a:rPr lang="zh-CN" altLang="en-US"/>
              <a:t> </a:t>
            </a:r>
            <a:r>
              <a:rPr lang="en-US" altLang="zh-CN"/>
              <a:t>evaluation</a:t>
            </a: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1C2BDF-9BE5-77D6-27DF-1C36E8F0F41A}"/>
              </a:ext>
            </a:extLst>
          </p:cNvPr>
          <p:cNvSpPr txBox="1"/>
          <p:nvPr/>
        </p:nvSpPr>
        <p:spPr>
          <a:xfrm>
            <a:off x="8546839" y="1182847"/>
            <a:ext cx="1518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MC</a:t>
            </a:r>
            <a:r>
              <a:rPr lang="zh-CN" altLang="en-US"/>
              <a:t> </a:t>
            </a:r>
            <a:r>
              <a:rPr lang="en-US" altLang="zh-CN"/>
              <a:t>prediction</a:t>
            </a: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E239C0-FCAD-C326-5E54-116C5ADF7AD1}"/>
              </a:ext>
            </a:extLst>
          </p:cNvPr>
          <p:cNvSpPr txBox="1"/>
          <p:nvPr/>
        </p:nvSpPr>
        <p:spPr>
          <a:xfrm>
            <a:off x="719164" y="2588711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Random</a:t>
            </a:r>
            <a:r>
              <a:rPr lang="zh-CN" altLang="en-US"/>
              <a:t> </a:t>
            </a:r>
            <a:r>
              <a:rPr lang="en-US" altLang="zh-CN"/>
              <a:t>policy</a:t>
            </a:r>
            <a:r>
              <a:rPr lang="zh-CN" altLang="en-US"/>
              <a:t> </a:t>
            </a:r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8D6C35-9860-BA12-BDD4-2C3BD3EDCC9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3137"/>
          <a:stretch/>
        </p:blipFill>
        <p:spPr>
          <a:xfrm>
            <a:off x="5415900" y="4175549"/>
            <a:ext cx="2181790" cy="23897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353CA5-C2DB-3D0C-31E2-DF473AD2D55E}"/>
              </a:ext>
            </a:extLst>
          </p:cNvPr>
          <p:cNvSpPr txBox="1"/>
          <p:nvPr/>
        </p:nvSpPr>
        <p:spPr>
          <a:xfrm>
            <a:off x="753853" y="4905858"/>
            <a:ext cx="1592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Optimal</a:t>
            </a:r>
            <a:r>
              <a:rPr lang="zh-CN" altLang="en-US"/>
              <a:t> </a:t>
            </a:r>
            <a:r>
              <a:rPr lang="en-US" altLang="zh-CN"/>
              <a:t>policy</a:t>
            </a:r>
            <a:r>
              <a:rPr lang="zh-CN" altLang="en-US"/>
              <a:t> </a:t>
            </a:r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7EA0505-8F5C-21CD-2E53-F8AB2C9222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219" y="4201067"/>
            <a:ext cx="2181791" cy="2354738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3B3E8EC-A053-5053-4DA1-0C16C332CFB0}"/>
              </a:ext>
            </a:extLst>
          </p:cNvPr>
          <p:cNvSpPr/>
          <p:nvPr/>
        </p:nvSpPr>
        <p:spPr>
          <a:xfrm>
            <a:off x="8076520" y="5360915"/>
            <a:ext cx="1389888" cy="1194890"/>
          </a:xfrm>
          <a:prstGeom prst="roundRect">
            <a:avLst>
              <a:gd name="adj" fmla="val 6719"/>
            </a:avLst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4252F7-DF03-2BAE-F0CD-FDCB08FD6F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7416" y="1700783"/>
            <a:ext cx="2181789" cy="23547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CEFF98-00F2-AA2B-9A94-F4939EFA91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064"/>
          <a:stretch/>
        </p:blipFill>
        <p:spPr>
          <a:xfrm>
            <a:off x="2607416" y="4193070"/>
            <a:ext cx="2185213" cy="2389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910017-1422-B0EB-248F-8A4CB7795D41}"/>
              </a:ext>
            </a:extLst>
          </p:cNvPr>
          <p:cNvSpPr txBox="1"/>
          <p:nvPr/>
        </p:nvSpPr>
        <p:spPr>
          <a:xfrm>
            <a:off x="8771464" y="6474792"/>
            <a:ext cx="282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Exploration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and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exploitation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516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8F9ED-F5D5-155E-9C27-EA9B7D448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44802-C3D8-595C-019D-F7FB14C85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57929-3551-2089-68DF-B67758738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F5B683-C4D7-7E54-14E6-9F3D3A081974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endParaRPr lang="en-US" altLang="zh-CN" sz="2400" b="1" dirty="0"/>
          </a:p>
          <a:p>
            <a:pPr marL="0" indent="0" algn="ctr">
              <a:buNone/>
            </a:pP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6B40DEC-955E-B245-CBCD-9889DB411355}"/>
              </a:ext>
            </a:extLst>
          </p:cNvPr>
          <p:cNvSpPr/>
          <p:nvPr/>
        </p:nvSpPr>
        <p:spPr>
          <a:xfrm>
            <a:off x="1595178" y="2224725"/>
            <a:ext cx="3344467" cy="55618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95903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04A9C1-4CC4-CD85-906E-0C23A72A84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8379" y="1499854"/>
            <a:ext cx="10515600" cy="184430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E2B4266-2D59-5D56-2B7E-CF16049B4631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Exploration-exploitation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dilemma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43E49C-0918-49EA-A7CF-391B5A5C1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379" y="3513842"/>
            <a:ext cx="3393365" cy="23203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BD4626-0F6A-E9AE-6C9D-0FD805D3E9F8}"/>
              </a:ext>
            </a:extLst>
          </p:cNvPr>
          <p:cNvSpPr txBox="1"/>
          <p:nvPr/>
        </p:nvSpPr>
        <p:spPr>
          <a:xfrm>
            <a:off x="4178508" y="4258507"/>
            <a:ext cx="78490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optimality</a:t>
            </a:r>
            <a:r>
              <a:rPr lang="zh-CN" altLang="en-US" sz="2400" dirty="0"/>
              <a:t> </a:t>
            </a:r>
            <a:r>
              <a:rPr lang="en-US" altLang="zh-CN" sz="2400" dirty="0"/>
              <a:t>should</a:t>
            </a:r>
            <a:r>
              <a:rPr lang="zh-CN" altLang="en-US" sz="2400" dirty="0"/>
              <a:t> </a:t>
            </a:r>
            <a:r>
              <a:rPr lang="en-US" altLang="zh-CN" sz="2400" dirty="0"/>
              <a:t>be</a:t>
            </a:r>
            <a:r>
              <a:rPr lang="zh-CN" altLang="en-US" sz="2400" dirty="0"/>
              <a:t> </a:t>
            </a:r>
            <a:r>
              <a:rPr lang="en-US" altLang="zh-CN" sz="2400" dirty="0"/>
              <a:t>based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correct</a:t>
            </a:r>
            <a:r>
              <a:rPr lang="zh-CN" altLang="en-US" sz="2400" dirty="0"/>
              <a:t> </a:t>
            </a:r>
            <a:r>
              <a:rPr lang="en-US" altLang="zh-CN" sz="2400" dirty="0"/>
              <a:t>understanding</a:t>
            </a:r>
            <a:r>
              <a:rPr lang="zh-CN" altLang="en-US" sz="2400" dirty="0"/>
              <a:t> </a:t>
            </a:r>
            <a:br>
              <a:rPr lang="en-US" altLang="zh-CN" sz="2400" dirty="0"/>
            </a:br>
            <a:r>
              <a:rPr lang="en-US" altLang="zh-CN" sz="2400" dirty="0"/>
              <a:t>(value</a:t>
            </a:r>
            <a:r>
              <a:rPr lang="zh-CN" altLang="en-US" sz="2400" dirty="0"/>
              <a:t> </a:t>
            </a:r>
            <a:r>
              <a:rPr lang="en-US" altLang="zh-CN" sz="2400" dirty="0"/>
              <a:t>evaluation)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surrounding</a:t>
            </a:r>
            <a:r>
              <a:rPr lang="zh-CN" altLang="en-US" sz="2400" dirty="0"/>
              <a:t> </a:t>
            </a:r>
            <a:r>
              <a:rPr lang="en-US" altLang="zh-CN" sz="2400" dirty="0"/>
              <a:t>environment.</a:t>
            </a:r>
            <a:r>
              <a:rPr lang="zh-CN" altLang="en-US" sz="2400" dirty="0"/>
              <a:t> </a:t>
            </a:r>
            <a:endParaRPr lang="en-CN" sz="2400" dirty="0"/>
          </a:p>
        </p:txBody>
      </p:sp>
    </p:spTree>
    <p:extLst>
      <p:ext uri="{BB962C8B-B14F-4D97-AF65-F5344CB8AC3E}">
        <p14:creationId xmlns:p14="http://schemas.microsoft.com/office/powerpoint/2010/main" val="208307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11202FF-6A52-2803-1850-F4346CBB86BC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there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no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exploration..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Screen Recording 2025-01-07 at 14.29.23">
            <a:hlinkClick r:id="" action="ppaction://media"/>
            <a:extLst>
              <a:ext uri="{FF2B5EF4-FFF2-40B4-BE49-F238E27FC236}">
                <a16:creationId xmlns:a16="http://schemas.microsoft.com/office/drawing/2014/main" id="{843083C5-F821-6A4F-1C20-1DF762835D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10152"/>
            <a:ext cx="10515600" cy="3603625"/>
          </a:xfrm>
        </p:spPr>
      </p:pic>
    </p:spTree>
    <p:extLst>
      <p:ext uri="{BB962C8B-B14F-4D97-AF65-F5344CB8AC3E}">
        <p14:creationId xmlns:p14="http://schemas.microsoft.com/office/powerpoint/2010/main" val="352737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8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7316</TotalTime>
  <Words>433</Words>
  <Application>Microsoft Macintosh PowerPoint</Application>
  <PresentationFormat>Widescreen</PresentationFormat>
  <Paragraphs>168</Paragraphs>
  <Slides>33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Microsoft YaHei UI</vt:lpstr>
      <vt:lpstr>Arial</vt:lpstr>
      <vt:lpstr>Calibri</vt:lpstr>
      <vt:lpstr>Calibri Light</vt:lpstr>
      <vt:lpstr>Cambria Math</vt:lpstr>
      <vt:lpstr>Office Theme</vt:lpstr>
      <vt:lpstr>03 Temporal Difference Method</vt:lpstr>
      <vt:lpstr>This tutorial is mainly contributed by…</vt:lpstr>
      <vt:lpstr>Goal: reward hypothesis</vt:lpstr>
      <vt:lpstr>PowerPoint Presentation</vt:lpstr>
      <vt:lpstr>Overview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Roushi</dc:creator>
  <cp:lastModifiedBy>Zeming</cp:lastModifiedBy>
  <cp:revision>370</cp:revision>
  <dcterms:created xsi:type="dcterms:W3CDTF">2023-05-03T03:32:06Z</dcterms:created>
  <dcterms:modified xsi:type="dcterms:W3CDTF">2025-01-11T10:21:05Z</dcterms:modified>
</cp:coreProperties>
</file>

<file path=docProps/thumbnail.jpeg>
</file>